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40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A46B925-A981-48BC-9291-B48F5C626DFF}">
  <a:tblStyle styleId="{0A46B925-A981-48BC-9291-B48F5C626DFF}" styleName="Table_0"/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1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820737" y="4155141"/>
            <a:ext cx="7542212" cy="1013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820737" y="5230905"/>
            <a:ext cx="7542212" cy="1030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7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marR="0" rtl="0" algn="ctr">
              <a:spcBef>
                <a:spcPts val="600"/>
              </a:spcBef>
              <a:buClr>
                <a:schemeClr val="lt1"/>
              </a:buClr>
              <a:buFont typeface="Galdeano"/>
              <a:buNone/>
              <a:defRPr/>
            </a:lvl2pPr>
            <a:lvl3pPr indent="0" marL="914400" marR="0" rtl="0" algn="ctr">
              <a:spcBef>
                <a:spcPts val="600"/>
              </a:spcBef>
              <a:buClr>
                <a:schemeClr val="lt1"/>
              </a:buClr>
              <a:buFont typeface="Galdeano"/>
              <a:buNone/>
              <a:defRPr/>
            </a:lvl3pPr>
            <a:lvl4pPr indent="0" marL="1371600" marR="0" rtl="0" algn="ctr">
              <a:spcBef>
                <a:spcPts val="600"/>
              </a:spcBef>
              <a:buClr>
                <a:schemeClr val="lt1"/>
              </a:buClr>
              <a:buFont typeface="Galdeano"/>
              <a:buNone/>
              <a:defRPr/>
            </a:lvl4pPr>
            <a:lvl5pPr indent="0" marL="1828800" marR="0" rtl="0" algn="ctr">
              <a:spcBef>
                <a:spcPts val="600"/>
              </a:spcBef>
              <a:buClr>
                <a:schemeClr val="lt1"/>
              </a:buClr>
              <a:buFont typeface="Galdeano"/>
              <a:buNone/>
              <a:defRPr/>
            </a:lvl5pPr>
            <a:lvl6pPr indent="0" marL="2286000" marR="0" rtl="0" algn="ctr">
              <a:spcBef>
                <a:spcPts val="360"/>
              </a:spcBef>
              <a:buClr>
                <a:schemeClr val="lt1"/>
              </a:buClr>
              <a:buFont typeface="Galdeano"/>
              <a:buNone/>
              <a:defRPr/>
            </a:lvl6pPr>
            <a:lvl7pPr indent="0" marL="2743200" marR="0" rtl="0" algn="ctr">
              <a:spcBef>
                <a:spcPts val="360"/>
              </a:spcBef>
              <a:buClr>
                <a:schemeClr val="lt1"/>
              </a:buClr>
              <a:buFont typeface="Galdeano"/>
              <a:buNone/>
              <a:defRPr/>
            </a:lvl7pPr>
            <a:lvl8pPr indent="0" marL="3200400" marR="0" rtl="0" algn="ctr">
              <a:spcBef>
                <a:spcPts val="360"/>
              </a:spcBef>
              <a:buClr>
                <a:schemeClr val="lt1"/>
              </a:buClr>
              <a:buFont typeface="Galdeano"/>
              <a:buNone/>
              <a:defRPr/>
            </a:lvl8pPr>
            <a:lvl9pPr indent="0" marL="3657600" marR="0" rtl="0" algn="ctr">
              <a:spcBef>
                <a:spcPts val="360"/>
              </a:spcBef>
              <a:buClr>
                <a:schemeClr val="lt1"/>
              </a:buClr>
              <a:buFont typeface="Galdeano"/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4018" y="224679"/>
            <a:ext cx="5795962" cy="394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above 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777239" y="3962398"/>
            <a:ext cx="7585709" cy="6723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3101957" y="457200"/>
            <a:ext cx="2940086" cy="2940086"/>
          </a:xfrm>
          <a:prstGeom prst="ellipse">
            <a:avLst/>
          </a:prstGeom>
          <a:solidFill>
            <a:srgbClr val="BFBFBF"/>
          </a:solidFill>
          <a:ln cap="flat" w="635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77239" y="4639235"/>
            <a:ext cx="758570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Font typeface="Galdeano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2593694" y="68355"/>
            <a:ext cx="3953435" cy="7581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 rot="5400000">
            <a:off x="5186082" y="2250141"/>
            <a:ext cx="5607424" cy="1940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 rot="5400000">
            <a:off x="1088022" y="146729"/>
            <a:ext cx="5610267" cy="6144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20737" y="1219012"/>
            <a:ext cx="7542212" cy="19589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20737" y="3224213"/>
            <a:ext cx="75422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30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779462" y="1892300"/>
            <a:ext cx="3657600" cy="39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indent="-344488" marL="2173288" rtl="0">
              <a:spcBef>
                <a:spcPts val="0"/>
              </a:spcBef>
              <a:defRPr/>
            </a:lvl6pPr>
            <a:lvl7pPr indent="-344488" marL="2173288" rtl="0">
              <a:spcBef>
                <a:spcPts val="0"/>
              </a:spcBef>
              <a:defRPr/>
            </a:lvl7pPr>
            <a:lvl8pPr indent="-344488" marL="2173288" rtl="0">
              <a:spcBef>
                <a:spcPts val="0"/>
              </a:spcBef>
              <a:defRPr/>
            </a:lvl8pPr>
            <a:lvl9pPr indent="-344488" marL="217328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703762" y="1892300"/>
            <a:ext cx="3657600" cy="39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indent="-344488" marL="2173288" rtl="0">
              <a:spcBef>
                <a:spcPts val="0"/>
              </a:spcBef>
              <a:defRPr/>
            </a:lvl6pPr>
            <a:lvl7pPr indent="-344488" marL="2173288" rtl="0">
              <a:spcBef>
                <a:spcPts val="0"/>
              </a:spcBef>
              <a:defRPr/>
            </a:lvl7pPr>
            <a:lvl8pPr indent="-344488" marL="2173288" rtl="0">
              <a:spcBef>
                <a:spcPts val="0"/>
              </a:spcBef>
              <a:defRPr/>
            </a:lvl8pPr>
            <a:lvl9pPr indent="-344488" marL="217328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779462" y="1761565"/>
            <a:ext cx="3657600" cy="5154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Font typeface="Galdeano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779462" y="2393575"/>
            <a:ext cx="3657600" cy="3473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indent="-344488" marL="2173288" rtl="0">
              <a:spcBef>
                <a:spcPts val="0"/>
              </a:spcBef>
              <a:defRPr/>
            </a:lvl6pPr>
            <a:lvl7pPr indent="-344488" marL="2173288" rtl="0">
              <a:spcBef>
                <a:spcPts val="0"/>
              </a:spcBef>
              <a:defRPr/>
            </a:lvl7pPr>
            <a:lvl8pPr indent="-344488" marL="2173288" rtl="0">
              <a:spcBef>
                <a:spcPts val="0"/>
              </a:spcBef>
              <a:defRPr/>
            </a:lvl8pPr>
            <a:lvl9pPr indent="-344488" marL="217328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4703762" y="1761565"/>
            <a:ext cx="3657600" cy="5154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spcBef>
                <a:spcPts val="0"/>
              </a:spcBef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Font typeface="Galdeano"/>
              <a:buNone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4703762" y="2393575"/>
            <a:ext cx="3657600" cy="3473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indent="-344488" marL="2173288" rtl="0">
              <a:spcBef>
                <a:spcPts val="0"/>
              </a:spcBef>
              <a:defRPr/>
            </a:lvl6pPr>
            <a:lvl7pPr indent="-344488" marL="2173288" rtl="0">
              <a:spcBef>
                <a:spcPts val="0"/>
              </a:spcBef>
              <a:defRPr/>
            </a:lvl7pPr>
            <a:lvl8pPr indent="-344488" marL="2173288" rtl="0">
              <a:spcBef>
                <a:spcPts val="0"/>
              </a:spcBef>
              <a:defRPr/>
            </a:lvl8pPr>
            <a:lvl9pPr indent="-344488" marL="217328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779929" y="457200"/>
            <a:ext cx="35661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802392" y="457200"/>
            <a:ext cx="356615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indent="-344488" marL="2173288" rtl="0">
              <a:spcBef>
                <a:spcPts val="0"/>
              </a:spcBef>
              <a:defRPr/>
            </a:lvl6pPr>
            <a:lvl7pPr indent="-344488" marL="2173288" rtl="0">
              <a:spcBef>
                <a:spcPts val="0"/>
              </a:spcBef>
              <a:defRPr/>
            </a:lvl7pPr>
            <a:lvl8pPr indent="-344488" marL="2173288" rtl="0">
              <a:spcBef>
                <a:spcPts val="0"/>
              </a:spcBef>
              <a:defRPr/>
            </a:lvl8pPr>
            <a:lvl9pPr indent="-344488" marL="217328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779929" y="1828800"/>
            <a:ext cx="356615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600"/>
              </a:spcBef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Font typeface="Galdeano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777239" y="457200"/>
            <a:ext cx="35661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/>
          <p:nvPr>
            <p:ph idx="2" type="pic"/>
          </p:nvPr>
        </p:nvSpPr>
        <p:spPr>
          <a:xfrm>
            <a:off x="5266764" y="1676400"/>
            <a:ext cx="2975609" cy="2975609"/>
          </a:xfrm>
          <a:prstGeom prst="ellipse">
            <a:avLst/>
          </a:prstGeom>
          <a:solidFill>
            <a:srgbClr val="BFBFBF"/>
          </a:solidFill>
          <a:ln cap="flat" w="635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777239" y="1828800"/>
            <a:ext cx="356615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60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457200" rtl="0">
              <a:spcBef>
                <a:spcPts val="0"/>
              </a:spcBef>
              <a:buFont typeface="Galdeano"/>
              <a:buNone/>
              <a:defRPr/>
            </a:lvl2pPr>
            <a:lvl3pPr indent="0" marL="914400" rtl="0">
              <a:spcBef>
                <a:spcPts val="0"/>
              </a:spcBef>
              <a:buFont typeface="Galdeano"/>
              <a:buNone/>
              <a:defRPr/>
            </a:lvl3pPr>
            <a:lvl4pPr indent="0" marL="1371600" rtl="0">
              <a:spcBef>
                <a:spcPts val="0"/>
              </a:spcBef>
              <a:buFont typeface="Galdeano"/>
              <a:buNone/>
              <a:defRPr/>
            </a:lvl4pPr>
            <a:lvl5pPr indent="0" marL="1828800" rtl="0">
              <a:spcBef>
                <a:spcPts val="0"/>
              </a:spcBef>
              <a:buFont typeface="Galdeano"/>
              <a:buNone/>
              <a:defRPr/>
            </a:lvl5pPr>
            <a:lvl6pPr indent="0" marL="2286000" rtl="0">
              <a:spcBef>
                <a:spcPts val="0"/>
              </a:spcBef>
              <a:buFont typeface="Galdeano"/>
              <a:buNone/>
              <a:defRPr/>
            </a:lvl6pPr>
            <a:lvl7pPr indent="0" marL="2743200" rtl="0">
              <a:spcBef>
                <a:spcPts val="0"/>
              </a:spcBef>
              <a:buFont typeface="Galdeano"/>
              <a:buNone/>
              <a:defRPr/>
            </a:lvl7pPr>
            <a:lvl8pPr indent="0" marL="3200400" rtl="0">
              <a:spcBef>
                <a:spcPts val="0"/>
              </a:spcBef>
              <a:buFont typeface="Galdeano"/>
              <a:buNone/>
              <a:defRPr/>
            </a:lvl8pPr>
            <a:lvl9pPr indent="0" marL="3657600" rtl="0">
              <a:spcBef>
                <a:spcPts val="0"/>
              </a:spcBef>
              <a:buFont typeface="Galdeano"/>
              <a:buNone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2" Type="http://schemas.openxmlformats.org/officeDocument/2006/relationships/image" Target="../media/image06.png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10" Type="http://schemas.openxmlformats.org/officeDocument/2006/relationships/slideLayout" Target="../slideLayouts/slideLayout8.xml"/><Relationship Id="rId3" Type="http://schemas.openxmlformats.org/officeDocument/2006/relationships/slideLayout" Target="../slideLayouts/slideLayout1.xml"/><Relationship Id="rId11" Type="http://schemas.openxmlformats.org/officeDocument/2006/relationships/slideLayout" Target="../slideLayouts/slideLayout9.xml"/><Relationship Id="rId9" Type="http://schemas.openxmlformats.org/officeDocument/2006/relationships/slideLayout" Target="../slideLayouts/slideLayout7.xml"/><Relationship Id="rId6" Type="http://schemas.openxmlformats.org/officeDocument/2006/relationships/slideLayout" Target="../slideLayouts/slideLayout4.xml"/><Relationship Id="rId5" Type="http://schemas.openxmlformats.org/officeDocument/2006/relationships/slideLayout" Target="../slideLayouts/slideLayout3.xml"/><Relationship Id="rId8" Type="http://schemas.openxmlformats.org/officeDocument/2006/relationships/slideLayout" Target="../slideLayouts/slideLayout6.xml"/><Relationship Id="rId7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AFC2C8">
              <a:alpha val="9803"/>
            </a:srgbClr>
          </a:solidFill>
          <a:ln>
            <a:noFill/>
          </a:ln>
        </p:spPr>
      </p:pic>
      <p:sp>
        <p:nvSpPr>
          <p:cNvPr id="6" name="Shape 6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0825" marL="403225" marR="0" rtl="0" algn="l">
              <a:spcBef>
                <a:spcPts val="2000"/>
              </a:spcBef>
              <a:buClr>
                <a:schemeClr val="lt1"/>
              </a:buClr>
              <a:buFont typeface="Galdeano"/>
              <a:buChar char="•"/>
              <a:defRPr/>
            </a:lvl1pPr>
            <a:lvl2pPr indent="-273050" marL="806450" marR="0" rtl="0" algn="l">
              <a:spcBef>
                <a:spcPts val="600"/>
              </a:spcBef>
              <a:buClr>
                <a:schemeClr val="lt1"/>
              </a:buClr>
              <a:buFont typeface="Galdeano"/>
              <a:buChar char="•"/>
              <a:defRPr/>
            </a:lvl2pPr>
            <a:lvl3pPr indent="-215900" marL="1143000" marR="0" rtl="0" algn="l">
              <a:spcBef>
                <a:spcPts val="600"/>
              </a:spcBef>
              <a:buClr>
                <a:schemeClr val="lt1"/>
              </a:buClr>
              <a:buFont typeface="Galdeano"/>
              <a:buChar char="•"/>
              <a:defRPr/>
            </a:lvl3pPr>
            <a:lvl4pPr indent="-234950" marL="1492250" marR="0" rtl="0" algn="l">
              <a:spcBef>
                <a:spcPts val="600"/>
              </a:spcBef>
              <a:buClr>
                <a:schemeClr val="lt1"/>
              </a:buClr>
              <a:buFont typeface="Galdeano"/>
              <a:buChar char="•"/>
              <a:defRPr/>
            </a:lvl4pPr>
            <a:lvl5pPr indent="-228600" marL="1828800" marR="0" rtl="0" algn="l">
              <a:spcBef>
                <a:spcPts val="600"/>
              </a:spcBef>
              <a:buClr>
                <a:schemeClr val="lt1"/>
              </a:buClr>
              <a:buFont typeface="Galdeano"/>
              <a:buChar char="•"/>
              <a:defRPr/>
            </a:lvl5pPr>
            <a:lvl6pPr indent="-230188" marL="2173288" marR="0" rtl="0" algn="l">
              <a:spcBef>
                <a:spcPts val="360"/>
              </a:spcBef>
              <a:buClr>
                <a:schemeClr val="lt1"/>
              </a:buClr>
              <a:buFont typeface="Galdeano"/>
              <a:buChar char="•"/>
              <a:defRPr/>
            </a:lvl6pPr>
            <a:lvl7pPr indent="-230188" marL="2516188" marR="0" rtl="0" algn="l">
              <a:spcBef>
                <a:spcPts val="360"/>
              </a:spcBef>
              <a:buClr>
                <a:schemeClr val="lt1"/>
              </a:buClr>
              <a:buFont typeface="Galdeano"/>
              <a:buChar char="•"/>
              <a:defRPr/>
            </a:lvl7pPr>
            <a:lvl8pPr indent="-231775" marL="2860675" marR="0" rtl="0" algn="l">
              <a:spcBef>
                <a:spcPts val="360"/>
              </a:spcBef>
              <a:buClr>
                <a:schemeClr val="lt1"/>
              </a:buClr>
              <a:buFont typeface="Galdeano"/>
              <a:buChar char="•"/>
              <a:defRPr/>
            </a:lvl8pPr>
            <a:lvl9pPr indent="-233363" marL="3205163" marR="0" rtl="0" algn="l">
              <a:spcBef>
                <a:spcPts val="360"/>
              </a:spcBef>
              <a:buClr>
                <a:schemeClr val="lt1"/>
              </a:buClr>
              <a:buFont typeface="Galdeano"/>
              <a:buChar char="•"/>
              <a:defRPr/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651811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ctr">
              <a:spcBef>
                <a:spcPts val="0"/>
              </a:spcBef>
              <a:buNone/>
              <a:defRPr b="0" baseline="0" i="0" sz="11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jp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jp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34.png"/><Relationship Id="rId6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7.png"/><Relationship Id="rId6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49.png"/><Relationship Id="rId6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820737" y="4155141"/>
            <a:ext cx="7542212" cy="1013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505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PriceKing</a:t>
            </a:r>
            <a:r>
              <a:rPr b="1" baseline="0" i="0" lang="en-US" sz="5050" u="none" cap="none" strike="noStrike">
                <a:solidFill>
                  <a:srgbClr val="567267"/>
                </a:solidFill>
                <a:latin typeface="Galdeano"/>
                <a:ea typeface="Galdeano"/>
                <a:cs typeface="Galdeano"/>
                <a:sym typeface="Galdeano"/>
              </a:rPr>
              <a:t> </a:t>
            </a:r>
            <a:r>
              <a:rPr b="1" baseline="0" i="0" lang="en-US" sz="505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–</a:t>
            </a:r>
            <a:r>
              <a:rPr b="1" baseline="0" i="0" lang="en-US" sz="5050" u="none" cap="none" strike="noStrike">
                <a:solidFill>
                  <a:srgbClr val="567267"/>
                </a:solidFill>
                <a:latin typeface="Galdeano"/>
                <a:ea typeface="Galdeano"/>
                <a:cs typeface="Galdeano"/>
                <a:sym typeface="Galdeano"/>
              </a:rPr>
              <a:t> </a:t>
            </a:r>
            <a:r>
              <a:rPr b="1" baseline="0" i="0" lang="en-US" sz="505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Realtime Best Deal Search and Analytics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820737" y="5230905"/>
            <a:ext cx="7542212" cy="1030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15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Team Members: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5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15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Deven Pawar (009275994)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5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15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Hardik Joshi (008733387)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5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15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Naiya Shah (009269637)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5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b="1" baseline="0" i="0" lang="en-US" sz="15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Vinay Bhore (009290931)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1488" r="-11488" t="0"/>
          <a:stretch/>
        </p:blipFill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6477000" y="2438400"/>
            <a:ext cx="1143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50359"/>
          </a:solidFill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7620000" y="2133600"/>
            <a:ext cx="1066799" cy="1143000"/>
          </a:xfrm>
          <a:prstGeom prst="rect">
            <a:avLst/>
          </a:prstGeom>
          <a:solidFill>
            <a:srgbClr val="65BAF7"/>
          </a:solidFill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65" name="Shape 165"/>
          <p:cNvSpPr/>
          <p:nvPr/>
        </p:nvSpPr>
        <p:spPr>
          <a:xfrm rot="10800000">
            <a:off x="6476999" y="2698703"/>
            <a:ext cx="1143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50359"/>
          </a:solidFill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7620000" y="2362200"/>
            <a:ext cx="10667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Restful Webservice</a:t>
            </a:r>
          </a:p>
        </p:txBody>
      </p:sp>
      <p:sp>
        <p:nvSpPr>
          <p:cNvPr id="167" name="Shape 167"/>
          <p:cNvSpPr/>
          <p:nvPr/>
        </p:nvSpPr>
        <p:spPr>
          <a:xfrm rot="5400000">
            <a:off x="7772399" y="3749721"/>
            <a:ext cx="1143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50359"/>
          </a:solidFill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782" y="4435521"/>
            <a:ext cx="973233" cy="108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 rot="-5400000">
            <a:off x="7391399" y="3749721"/>
            <a:ext cx="1143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50359"/>
          </a:solidFill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Architecture (Small Businesses)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4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Storm on Cloud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75" y="1455750"/>
            <a:ext cx="8229599" cy="50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12" y="1258262"/>
            <a:ext cx="6876175" cy="52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4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Kafka Web Console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25" y="1842837"/>
            <a:ext cx="7431949" cy="40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25" y="959900"/>
            <a:ext cx="6858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12" y="3070750"/>
            <a:ext cx="6846625" cy="33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56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MVC - Backend</a:t>
            </a:r>
          </a:p>
        </p:txBody>
      </p:sp>
      <p:pic>
        <p:nvPicPr>
          <p:cNvPr id="205" name="Shape 2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882775"/>
            <a:ext cx="7086600" cy="42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56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MVC - Frontend</a:t>
            </a:r>
          </a:p>
        </p:txBody>
      </p:sp>
      <p:pic>
        <p:nvPicPr>
          <p:cNvPr id="211" name="Shape 2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882775"/>
            <a:ext cx="5105399" cy="436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79450" y="107575"/>
            <a:ext cx="7581899" cy="1404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PriceKing Algorithm 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79450" y="1512476"/>
            <a:ext cx="7581899" cy="432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lang="en-US" sz="2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API Crawling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Font typeface="Galdeano"/>
              <a:buChar char="•"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lang="en-US" sz="2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Parsing response in a common format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Font typeface="Galdeano"/>
              <a:buChar char="•"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lang="en-US" sz="2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Filter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Font typeface="Galdeano"/>
              <a:buChar char="•"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lang="en-US" sz="2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Compare and Sort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Font typeface="Galdeano"/>
              <a:buChar char="•"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lang="en-US" sz="24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Aggregate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Project Structure</a:t>
            </a:r>
          </a:p>
        </p:txBody>
      </p:sp>
      <p:pic>
        <p:nvPicPr>
          <p:cNvPr id="223" name="Shape 2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825" y="1933425"/>
            <a:ext cx="2666999" cy="41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104025"/>
            <a:ext cx="2338199" cy="28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2047175"/>
            <a:ext cx="2338199" cy="334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Home </a:t>
            </a:r>
          </a:p>
        </p:txBody>
      </p:sp>
      <p:pic>
        <p:nvPicPr>
          <p:cNvPr id="231" name="Shape 2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8001000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03225" lvl="0" marL="403225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baseline="0" i="0" lang="en-US" sz="205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Motivation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baseline="0" i="0" lang="en-US" sz="205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Idea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baseline="0" i="0" lang="en-US" sz="205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Vision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baseline="0" i="0" lang="en-US" sz="205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Application Features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baseline="0" i="0" lang="en-US" sz="205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Architecture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lang="en-US" sz="205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Web Application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lang="en-US" sz="205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PriceKing Algorithm</a:t>
            </a:r>
          </a:p>
          <a:p>
            <a:pPr indent="-403225" lvl="0" marL="403225" marR="0" rtl="0" algn="l">
              <a:lnSpc>
                <a:spcPct val="80000"/>
              </a:lnSpc>
              <a:spcBef>
                <a:spcPts val="2000"/>
              </a:spcBef>
              <a:buClr>
                <a:schemeClr val="lt1"/>
              </a:buClr>
              <a:buSzPct val="97619"/>
              <a:buFont typeface="Galdeano"/>
              <a:buChar char="•"/>
            </a:pPr>
            <a:r>
              <a:rPr b="1" lang="en-US" sz="205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Mobile App</a:t>
            </a:r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Contents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Home(1)</a:t>
            </a:r>
          </a:p>
        </p:txBody>
      </p:sp>
      <p:pic>
        <p:nvPicPr>
          <p:cNvPr id="237" name="Shape 2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00" y="1882775"/>
            <a:ext cx="7785899" cy="44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Home(2)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sz="560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pic>
        <p:nvPicPr>
          <p:cNvPr id="243" name="Shape 2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60475"/>
            <a:ext cx="7751699" cy="43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SignUp</a:t>
            </a:r>
          </a:p>
        </p:txBody>
      </p:sp>
      <p:pic>
        <p:nvPicPr>
          <p:cNvPr id="249" name="Shape 2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250" y="1524000"/>
            <a:ext cx="7531200" cy="46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SignIn</a:t>
            </a:r>
          </a:p>
        </p:txBody>
      </p:sp>
      <p:pic>
        <p:nvPicPr>
          <p:cNvPr id="255" name="Shape 2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50" y="1558125"/>
            <a:ext cx="7581899" cy="4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Vendor/Admin Dashboard</a:t>
            </a:r>
          </a:p>
        </p:txBody>
      </p:sp>
      <p:pic>
        <p:nvPicPr>
          <p:cNvPr id="261" name="Shape 2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650" y="3810000"/>
            <a:ext cx="6333299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6324" y="1406875"/>
            <a:ext cx="6208499" cy="20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Add Product/Coupon</a:t>
            </a:r>
          </a:p>
        </p:txBody>
      </p:sp>
      <p:pic>
        <p:nvPicPr>
          <p:cNvPr id="268" name="Shape 2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676400"/>
            <a:ext cx="7581899" cy="125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3200400"/>
            <a:ext cx="5943599" cy="318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Edit Product</a:t>
            </a:r>
          </a:p>
        </p:txBody>
      </p:sp>
      <p:pic>
        <p:nvPicPr>
          <p:cNvPr id="275" name="Shape 2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25" y="1705975"/>
            <a:ext cx="7278900" cy="4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Agile QA Process</a:t>
            </a:r>
          </a:p>
        </p:txBody>
      </p:sp>
      <p:pic>
        <p:nvPicPr>
          <p:cNvPr id="281" name="Shape 2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62" y="1944197"/>
            <a:ext cx="7581899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79450" y="107575"/>
            <a:ext cx="7581899" cy="99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API Testing- Rest Console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800" y="2763675"/>
            <a:ext cx="3451351" cy="36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99" y="1228375"/>
            <a:ext cx="5379498" cy="26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Functionality and UI Testing-Selenium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00" y="1990300"/>
            <a:ext cx="8239849" cy="45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56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Idea!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03225" lvl="0" marL="403225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131.4 million mobile shoppers!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 305 billion CPG(ConsumerProduct Goods) coupons are distributed and only 2.9 billion are redeemed! 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To create a mobile app that finds good deal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We can make Economic, Social and Environment Impact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Lot of business!</a:t>
            </a:r>
          </a:p>
          <a:p>
            <a:pPr indent="-250825" lvl="0" marL="403225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250825" lvl="0" marL="403225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0" lvl="0" marL="0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250825" lvl="0" marL="403225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indent="-250825" lvl="0" marL="403225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40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7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Mobile App- Project Structure</a:t>
            </a:r>
          </a:p>
        </p:txBody>
      </p:sp>
      <p:pic>
        <p:nvPicPr>
          <p:cNvPr id="316" name="Shape 3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82775"/>
            <a:ext cx="8077199" cy="4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1828800"/>
            <a:ext cx="2400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SignIn, Voice Recognition</a:t>
            </a:r>
          </a:p>
        </p:txBody>
      </p:sp>
      <p:pic>
        <p:nvPicPr>
          <p:cNvPr id="323" name="Shape 3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200"/>
            <a:ext cx="1961999" cy="3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981200"/>
            <a:ext cx="2133599" cy="36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000102"/>
            <a:ext cx="20358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6515" y="2000102"/>
            <a:ext cx="2113200" cy="3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Search, Common Categories</a:t>
            </a:r>
          </a:p>
        </p:txBody>
      </p:sp>
      <p:pic>
        <p:nvPicPr>
          <p:cNvPr id="332" name="Shape 3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62" y="2086391"/>
            <a:ext cx="2223599" cy="3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000348"/>
            <a:ext cx="2286000" cy="3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1800" y="2030827"/>
            <a:ext cx="19926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Sort, product details, Share</a:t>
            </a:r>
          </a:p>
        </p:txBody>
      </p:sp>
      <p:pic>
        <p:nvPicPr>
          <p:cNvPr id="340" name="Shape 3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981200"/>
            <a:ext cx="1981199" cy="3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1949302"/>
            <a:ext cx="1981199" cy="37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1971576"/>
            <a:ext cx="1961999" cy="3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4200" y="1971576"/>
            <a:ext cx="1990800" cy="3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New Events, Buy, Wish List, Recently viewed</a:t>
            </a:r>
          </a:p>
        </p:txBody>
      </p:sp>
      <p:pic>
        <p:nvPicPr>
          <p:cNvPr id="349" name="Shape 3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06777"/>
            <a:ext cx="2057400" cy="37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1938655"/>
            <a:ext cx="2067000" cy="36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9173" y="1938655"/>
            <a:ext cx="2028899" cy="36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1949206"/>
            <a:ext cx="2028899" cy="36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Stores, Slider</a:t>
            </a:r>
          </a:p>
        </p:txBody>
      </p:sp>
      <p:pic>
        <p:nvPicPr>
          <p:cNvPr id="358" name="Shape 3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976510"/>
            <a:ext cx="1904999" cy="33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1976510"/>
            <a:ext cx="1960799" cy="34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1976510"/>
            <a:ext cx="1981199" cy="3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3250" cy="69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03225" lvl="0" marL="403225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The World of commerce is dominated by giants like  Amazon, eBay, Target, Walmart…….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Price by comparing different websites is challenging! </a:t>
            </a:r>
          </a:p>
          <a:p>
            <a:pPr indent="-403225" lvl="0" marL="403225" marR="0" rtl="0" algn="l">
              <a:spcBef>
                <a:spcPts val="2000"/>
              </a:spcBef>
              <a:buClr>
                <a:schemeClr val="lt1"/>
              </a:buClr>
              <a:buSzPct val="100000"/>
              <a:buFont typeface="Galdeano"/>
              <a:buChar char="•"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Even difficult to search for coupons which goes with the product</a:t>
            </a:r>
          </a:p>
          <a:p>
            <a:pPr indent="0" lvl="0" marL="0" marR="0" rtl="0" algn="l">
              <a:spcBef>
                <a:spcPts val="200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Motivation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Testing- Testdroid, Junit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0825" lvl="0" marL="403225" marR="0" rtl="0" algn="l">
              <a:spcBef>
                <a:spcPts val="0"/>
              </a:spcBef>
              <a:buClr>
                <a:schemeClr val="lt1"/>
              </a:buClr>
              <a:buFont typeface="Galdeano"/>
              <a:buNone/>
            </a:pPr>
            <a:r>
              <a:t/>
            </a:r>
            <a:endParaRPr b="1" baseline="0" i="0" sz="24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462" y="1761575"/>
            <a:ext cx="6403075" cy="4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50" y="943950"/>
            <a:ext cx="7149148" cy="56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25" y="1421650"/>
            <a:ext cx="6266598" cy="523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￼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779462" y="107577"/>
            <a:ext cx="7581899" cy="165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779462" y="1882588"/>
            <a:ext cx="7581899" cy="395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560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54320" r="-54319" t="0"/>
          <a:stretch/>
        </p:blipFill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Features for application users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3459" r="-43459" t="0"/>
          <a:stretch/>
        </p:blipFill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Features for small businesses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3429000" y="2585709"/>
            <a:ext cx="2438399" cy="2514599"/>
          </a:xfrm>
          <a:prstGeom prst="ellipse">
            <a:avLst/>
          </a:prstGeom>
          <a:noFill/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828800" y="2057400"/>
            <a:ext cx="2438399" cy="2514599"/>
          </a:xfrm>
          <a:prstGeom prst="ellipse">
            <a:avLst/>
          </a:prstGeom>
          <a:noFill/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4953000" y="1981200"/>
            <a:ext cx="2438399" cy="2514599"/>
          </a:xfrm>
          <a:prstGeom prst="ellipse">
            <a:avLst/>
          </a:prstGeom>
          <a:noFill/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3442855" y="4291444"/>
            <a:ext cx="2438399" cy="2514599"/>
          </a:xfrm>
          <a:prstGeom prst="ellipse">
            <a:avLst/>
          </a:prstGeom>
          <a:noFill/>
          <a:ln cap="flat" w="31750">
            <a:solidFill>
              <a:srgbClr val="A998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180608" y="3657600"/>
            <a:ext cx="93518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User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638800" y="2858868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Small Businesses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133600" y="2915333"/>
            <a:ext cx="14893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e-Commerce websites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052455" y="5548744"/>
            <a:ext cx="1219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Analytics</a:t>
            </a:r>
          </a:p>
        </p:txBody>
      </p:sp>
      <p:cxnSp>
        <p:nvCxnSpPr>
          <p:cNvPr id="133" name="Shape 133"/>
          <p:cNvCxnSpPr/>
          <p:nvPr/>
        </p:nvCxnSpPr>
        <p:spPr>
          <a:xfrm flipH="1">
            <a:off x="1676400" y="3505200"/>
            <a:ext cx="2133599" cy="337810"/>
          </a:xfrm>
          <a:prstGeom prst="straightConnector1">
            <a:avLst/>
          </a:prstGeom>
          <a:noFill/>
          <a:ln cap="flat" w="12700">
            <a:solidFill>
              <a:srgbClr val="F2D90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34" name="Shape 134"/>
          <p:cNvSpPr txBox="1"/>
          <p:nvPr/>
        </p:nvSpPr>
        <p:spPr>
          <a:xfrm>
            <a:off x="0" y="3537833"/>
            <a:ext cx="19049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Purchase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Promotions</a:t>
            </a:r>
          </a:p>
          <a:p>
            <a:pPr indent="-171450" lvl="0" marL="28575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410200" y="3505200"/>
            <a:ext cx="1828800" cy="1143000"/>
          </a:xfrm>
          <a:prstGeom prst="straightConnector1">
            <a:avLst/>
          </a:prstGeom>
          <a:noFill/>
          <a:ln cap="flat" w="12700">
            <a:solidFill>
              <a:srgbClr val="F2D90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36" name="Shape 136"/>
          <p:cNvSpPr txBox="1"/>
          <p:nvPr/>
        </p:nvSpPr>
        <p:spPr>
          <a:xfrm>
            <a:off x="7162800" y="4057471"/>
            <a:ext cx="22097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Product listing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Coupons listing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Increased sale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Advertisement</a:t>
            </a:r>
          </a:p>
        </p:txBody>
      </p:sp>
      <p:cxnSp>
        <p:nvCxnSpPr>
          <p:cNvPr id="137" name="Shape 137"/>
          <p:cNvCxnSpPr/>
          <p:nvPr/>
        </p:nvCxnSpPr>
        <p:spPr>
          <a:xfrm flipH="1">
            <a:off x="2438399" y="4648200"/>
            <a:ext cx="2057400" cy="609599"/>
          </a:xfrm>
          <a:prstGeom prst="straightConnector1">
            <a:avLst/>
          </a:prstGeom>
          <a:noFill/>
          <a:ln cap="flat" w="12700">
            <a:solidFill>
              <a:srgbClr val="F2D90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38" name="Shape 138"/>
          <p:cNvSpPr txBox="1"/>
          <p:nvPr/>
        </p:nvSpPr>
        <p:spPr>
          <a:xfrm>
            <a:off x="457200" y="5548744"/>
            <a:ext cx="2286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User profile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Notifications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Recommendations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779400" y="107640"/>
            <a:ext cx="7581240" cy="1653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rgbClr val="FFFFFF"/>
                </a:solidFill>
                <a:latin typeface="Galdeano"/>
                <a:ea typeface="Galdeano"/>
                <a:cs typeface="Galdeano"/>
                <a:sym typeface="Galdeano"/>
              </a:rPr>
              <a:t>Background and Related work</a:t>
            </a:r>
          </a:p>
        </p:txBody>
      </p:sp>
      <p:sp>
        <p:nvSpPr>
          <p:cNvPr id="144" name="Shape 144"/>
          <p:cNvSpPr/>
          <p:nvPr/>
        </p:nvSpPr>
        <p:spPr>
          <a:xfrm>
            <a:off x="1838325" y="18192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aldeano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5" name="Shape 145"/>
          <p:cNvGraphicFramePr/>
          <p:nvPr/>
        </p:nvGraphicFramePr>
        <p:xfrm>
          <a:off x="685800" y="1371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{0A46B925-A981-48BC-9291-B48F5C626DFF}</a:tableStyleId>
              </a:tblPr>
              <a:tblGrid>
                <a:gridCol w="3837425"/>
                <a:gridCol w="3837425"/>
              </a:tblGrid>
              <a:tr h="740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 and Application Layer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Restful Web Service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Spring MVC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Tomcat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3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Layer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MongoDB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541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 Layer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HTML5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CSS3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JQuery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JavaScript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JSP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Twitter Bootstrap 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AngularJS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740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Messaging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Apache Kafka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Storm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Esper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539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Deployment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Play Store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Amazon EC2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3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 Client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Android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940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</a:t>
                      </a:r>
                    </a:p>
                  </a:txBody>
                  <a:tcPr marT="54925" marB="54925" marR="54925" marL="54925" anchor="ctr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Selenium Web Driver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Testdroid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 Console</a:t>
                      </a:r>
                    </a:p>
                    <a:p>
                      <a:pPr indent="-342900" lvl="0" marL="3429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1111"/>
                        <a:buFont typeface="Noto Symbol"/>
                        <a:buChar char="∙"/>
                      </a:pPr>
                      <a:r>
                        <a:rPr baseline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JUnit</a:t>
                      </a:r>
                    </a:p>
                  </a:txBody>
                  <a:tcPr marT="54925" marB="54925" marR="54925" marL="54925">
                    <a:lnL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7834" r="-17833" t="0"/>
          <a:stretch/>
        </p:blipFill>
        <p:spPr>
          <a:xfrm>
            <a:off x="779462" y="1882588"/>
            <a:ext cx="7581901" cy="39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968603" y="1574145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eBay  bolt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267200" y="2220738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Amazon  bolt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313830" y="2974776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Walmart bolt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419600" y="3736776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Target bolt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343400" y="4495800"/>
            <a:ext cx="1752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Small businesses bolt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543800" y="2974776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Aggregator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779462" y="107577"/>
            <a:ext cx="7581901" cy="165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Galdeano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Architecture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